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</p:sldIdLst>
  <p:sldSz cy="5143500" cx="9144000"/>
  <p:notesSz cx="6858000" cy="9144000"/>
  <p:embeddedFontLst>
    <p:embeddedFont>
      <p:font typeface="Economica"/>
      <p:regular r:id="rId32"/>
      <p:bold r:id="rId33"/>
      <p:italic r:id="rId34"/>
      <p:boldItalic r:id="rId35"/>
    </p:embeddedFont>
    <p:embeddedFont>
      <p:font typeface="Open Sans"/>
      <p:regular r:id="rId36"/>
      <p:bold r:id="rId37"/>
      <p:italic r:id="rId38"/>
      <p:boldItalic r:id="rId3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97774F5B-8E93-44E7-A2DD-9C4266A3824A}">
  <a:tblStyle styleId="{97774F5B-8E93-44E7-A2DD-9C4266A3824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font" Target="fonts/Economica-bold.fntdata"/><Relationship Id="rId10" Type="http://schemas.openxmlformats.org/officeDocument/2006/relationships/slide" Target="slides/slide4.xml"/><Relationship Id="rId32" Type="http://schemas.openxmlformats.org/officeDocument/2006/relationships/font" Target="fonts/Economica-regular.fntdata"/><Relationship Id="rId13" Type="http://schemas.openxmlformats.org/officeDocument/2006/relationships/slide" Target="slides/slide7.xml"/><Relationship Id="rId35" Type="http://schemas.openxmlformats.org/officeDocument/2006/relationships/font" Target="fonts/Economica-boldItalic.fntdata"/><Relationship Id="rId12" Type="http://schemas.openxmlformats.org/officeDocument/2006/relationships/slide" Target="slides/slide6.xml"/><Relationship Id="rId34" Type="http://schemas.openxmlformats.org/officeDocument/2006/relationships/font" Target="fonts/Economica-italic.fntdata"/><Relationship Id="rId15" Type="http://schemas.openxmlformats.org/officeDocument/2006/relationships/slide" Target="slides/slide9.xml"/><Relationship Id="rId37" Type="http://schemas.openxmlformats.org/officeDocument/2006/relationships/font" Target="fonts/OpenSans-bold.fntdata"/><Relationship Id="rId14" Type="http://schemas.openxmlformats.org/officeDocument/2006/relationships/slide" Target="slides/slide8.xml"/><Relationship Id="rId36" Type="http://schemas.openxmlformats.org/officeDocument/2006/relationships/font" Target="fonts/OpenSans-regular.fntdata"/><Relationship Id="rId17" Type="http://schemas.openxmlformats.org/officeDocument/2006/relationships/slide" Target="slides/slide11.xml"/><Relationship Id="rId39" Type="http://schemas.openxmlformats.org/officeDocument/2006/relationships/font" Target="fonts/OpenSans-boldItalic.fntdata"/><Relationship Id="rId16" Type="http://schemas.openxmlformats.org/officeDocument/2006/relationships/slide" Target="slides/slide10.xml"/><Relationship Id="rId38" Type="http://schemas.openxmlformats.org/officeDocument/2006/relationships/font" Target="fonts/OpenSans-italic.fntdata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63b832c7cb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363b832c7cb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63b832c7c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363b832c7c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63c1049c45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363c1049c45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734419edd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734419edd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734419edd7_1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3734419edd7_1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734419edd7_1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734419edd7_1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734419edd7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734419edd7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736aa384bf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3736aa384bf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736aa384bf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3736aa384bf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734419edd7_3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3734419edd7_3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736aa384b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3736aa384b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734419edd7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3734419edd7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3736aa384bf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3736aa384bf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736aa384bf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3736aa384bf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3736aa384bf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3736aa384bf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3736aa384bf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3736aa384bf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736aa384bf_0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3736aa384bf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3736aa384bf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3736aa384bf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736aa384bf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3736aa384bf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3452028ce06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3452028ce06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3452028ce06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3452028ce06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3452028ce06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3452028ce06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3734419edd7_3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3734419edd7_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363d3c36369_1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363d3c36369_1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2744013" y="756700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2"/>
          <p:cNvSpPr/>
          <p:nvPr/>
        </p:nvSpPr>
        <p:spPr>
          <a:xfrm rot="10800000">
            <a:off x="5318350" y="32667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044700" y="1444255"/>
            <a:ext cx="3054600" cy="153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3044700" y="3116580"/>
            <a:ext cx="3054600" cy="70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 flipH="1">
            <a:off x="7595938" y="4602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7" name="Google Shape;17;p3"/>
          <p:cNvSpPr/>
          <p:nvPr/>
        </p:nvSpPr>
        <p:spPr>
          <a:xfrm flipH="1" rot="10800000">
            <a:off x="466425" y="35583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8" name="Google Shape;18;p3"/>
          <p:cNvSpPr txBox="1"/>
          <p:nvPr>
            <p:ph type="title"/>
          </p:nvPr>
        </p:nvSpPr>
        <p:spPr>
          <a:xfrm>
            <a:off x="773700" y="1806450"/>
            <a:ext cx="7596600" cy="153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" name="Google Shape;22;p4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" type="body"/>
          </p:nvPr>
        </p:nvSpPr>
        <p:spPr>
          <a:xfrm>
            <a:off x="311700" y="1225225"/>
            <a:ext cx="39999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5"/>
          <p:cNvSpPr txBox="1"/>
          <p:nvPr>
            <p:ph idx="2" type="body"/>
          </p:nvPr>
        </p:nvSpPr>
        <p:spPr>
          <a:xfrm>
            <a:off x="4832400" y="1225225"/>
            <a:ext cx="39999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5" name="Google Shape;35;p7"/>
          <p:cNvSpPr txBox="1"/>
          <p:nvPr>
            <p:ph idx="1" type="body"/>
          </p:nvPr>
        </p:nvSpPr>
        <p:spPr>
          <a:xfrm>
            <a:off x="311700" y="1399400"/>
            <a:ext cx="2808000" cy="278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6" name="Google Shape;36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8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8"/>
          <p:cNvSpPr txBox="1"/>
          <p:nvPr>
            <p:ph type="title"/>
          </p:nvPr>
        </p:nvSpPr>
        <p:spPr>
          <a:xfrm>
            <a:off x="490250" y="450150"/>
            <a:ext cx="5878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0" name="Google Shape;4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3" name="Google Shape;43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4" name="Google Shape;44;p9"/>
          <p:cNvSpPr txBox="1"/>
          <p:nvPr>
            <p:ph type="title"/>
          </p:nvPr>
        </p:nvSpPr>
        <p:spPr>
          <a:xfrm>
            <a:off x="265500" y="929275"/>
            <a:ext cx="4045200" cy="178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45" name="Google Shape;45;p9"/>
          <p:cNvSpPr txBox="1"/>
          <p:nvPr>
            <p:ph idx="1" type="subTitle"/>
          </p:nvPr>
        </p:nvSpPr>
        <p:spPr>
          <a:xfrm>
            <a:off x="265500" y="2769001"/>
            <a:ext cx="4045200" cy="157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9pPr>
          </a:lstStyle>
          <a:p/>
        </p:txBody>
      </p:sp>
      <p:sp>
        <p:nvSpPr>
          <p:cNvPr id="46" name="Google Shape;46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" name="Google Shape;47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/>
          <p:nvPr>
            <p:ph idx="1" type="body"/>
          </p:nvPr>
        </p:nvSpPr>
        <p:spPr>
          <a:xfrm>
            <a:off x="319500" y="42189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1pPr>
          </a:lstStyle>
          <a:p/>
        </p:txBody>
      </p:sp>
      <p:sp>
        <p:nvSpPr>
          <p:cNvPr id="50" name="Google Shape;50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11"/>
          <p:cNvSpPr txBox="1"/>
          <p:nvPr>
            <p:ph hasCustomPrompt="1" type="title"/>
          </p:nvPr>
        </p:nvSpPr>
        <p:spPr>
          <a:xfrm>
            <a:off x="311700" y="957125"/>
            <a:ext cx="8520600" cy="212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4" name="Google Shape;54;p11"/>
          <p:cNvSpPr txBox="1"/>
          <p:nvPr>
            <p:ph idx="1" type="body"/>
          </p:nvPr>
        </p:nvSpPr>
        <p:spPr>
          <a:xfrm>
            <a:off x="311700" y="316200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5" name="Google Shape;55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lux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Char char="●"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jpg"/><Relationship Id="rId4" Type="http://schemas.openxmlformats.org/officeDocument/2006/relationships/image" Target="../media/image3.jpg"/><Relationship Id="rId5" Type="http://schemas.openxmlformats.org/officeDocument/2006/relationships/image" Target="../media/image1.png"/><Relationship Id="rId6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7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9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8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4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hyperlink" Target="http://cran.r-project.org/doc/manuals/r-release/R-intro.pdf" TargetMode="External"/><Relationship Id="rId4" Type="http://schemas.openxmlformats.org/officeDocument/2006/relationships/hyperlink" Target="http://cran.r-project.org/web/packages/quantmod/quantmod.pdf" TargetMode="External"/><Relationship Id="rId9" Type="http://schemas.openxmlformats.org/officeDocument/2006/relationships/hyperlink" Target="http://play.google.com/store/apps/details?id=com.yahoo.mobile.client.android.finance&amp;pli=1" TargetMode="External"/><Relationship Id="rId5" Type="http://schemas.openxmlformats.org/officeDocument/2006/relationships/hyperlink" Target="http://cran.r-project.org/web/packages/PerformanceAnalytics/index.html" TargetMode="External"/><Relationship Id="rId6" Type="http://schemas.openxmlformats.org/officeDocument/2006/relationships/hyperlink" Target="http://cran.r-project.org/web/packages/TTR/TTR.pdf" TargetMode="External"/><Relationship Id="rId7" Type="http://schemas.openxmlformats.org/officeDocument/2006/relationships/hyperlink" Target="http://stock.adobe.com/search?k=stock%2Bmarket" TargetMode="External"/><Relationship Id="rId8" Type="http://schemas.openxmlformats.org/officeDocument/2006/relationships/hyperlink" Target="http://ca.mobile.yahoo.com/finance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/>
          <p:nvPr>
            <p:ph type="ctrTitle"/>
          </p:nvPr>
        </p:nvSpPr>
        <p:spPr>
          <a:xfrm>
            <a:off x="3082975" y="872547"/>
            <a:ext cx="3054600" cy="253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756"/>
              <a:t>Quantitative Strategy Comparison</a:t>
            </a:r>
            <a:br>
              <a:rPr lang="en"/>
            </a:br>
            <a:r>
              <a:rPr lang="en"/>
              <a:t>Active vs Passive</a:t>
            </a:r>
            <a:endParaRPr/>
          </a:p>
        </p:txBody>
      </p:sp>
      <p:sp>
        <p:nvSpPr>
          <p:cNvPr id="63" name="Google Shape;63;p13"/>
          <p:cNvSpPr txBox="1"/>
          <p:nvPr>
            <p:ph idx="1" type="subTitle"/>
          </p:nvPr>
        </p:nvSpPr>
        <p:spPr>
          <a:xfrm>
            <a:off x="3144200" y="3591130"/>
            <a:ext cx="3054600" cy="70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625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Quantitative Finance Course BUDL050</a:t>
            </a:r>
            <a:r>
              <a:rPr lang="en"/>
              <a:t> - Summer 2025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Chris, Aarnav, Sang, Nate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Abstract (Project Objective)</a:t>
            </a:r>
            <a:endParaRPr/>
          </a:p>
        </p:txBody>
      </p:sp>
      <p:sp>
        <p:nvSpPr>
          <p:cNvPr id="69" name="Google Shape;69;p14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 this Project we are testing 5 different trading strategies.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Our Active Strategies are Mean Reversion, Trend Following, Momentum, and a Martingale Strategy.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Our Passive Strategy is just a simple buy on day 1 and sell on the last day.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Our goal is to find out which strategy is most effective under different market conditions.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We are planning to </a:t>
            </a:r>
            <a:r>
              <a:rPr lang="en"/>
              <a:t>analyze the profitability and risk profiles of the 2 strategies.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>
            <p:ph type="title"/>
          </p:nvPr>
        </p:nvSpPr>
        <p:spPr>
          <a:xfrm>
            <a:off x="311700" y="4037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Introduction</a:t>
            </a:r>
            <a:endParaRPr/>
          </a:p>
        </p:txBody>
      </p:sp>
      <p:sp>
        <p:nvSpPr>
          <p:cNvPr id="75" name="Google Shape;75;p15"/>
          <p:cNvSpPr txBox="1"/>
          <p:nvPr>
            <p:ph idx="1" type="body"/>
          </p:nvPr>
        </p:nvSpPr>
        <p:spPr>
          <a:xfrm>
            <a:off x="311700" y="792750"/>
            <a:ext cx="8520600" cy="385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" sz="1900"/>
              <a:t>In finance, investors use many strategies to navigate the unpredictable stock market and they try to maximize returns and manage risk.</a:t>
            </a:r>
            <a:endParaRPr sz="1900"/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" sz="1900"/>
              <a:t>Stock Market Investors and Quant Traders often debate:</a:t>
            </a:r>
            <a:endParaRPr sz="1900"/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" sz="1500"/>
              <a:t>Are Active Strategies better then Passive Strategies (Buy and Hold)?</a:t>
            </a:r>
            <a:endParaRPr sz="1500"/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" sz="1900"/>
              <a:t>We tested this using daily data from 2020-2024 using 4 different stocks:</a:t>
            </a:r>
            <a:endParaRPr sz="1900"/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" sz="1500"/>
              <a:t>Apple (Tech), Tesla (Auto/EV), XOM (Energy), and JNJ (Healthcare)</a:t>
            </a:r>
            <a:endParaRPr sz="1500"/>
          </a:p>
        </p:txBody>
      </p:sp>
      <p:pic>
        <p:nvPicPr>
          <p:cNvPr id="76" name="Google Shape;7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47675" y="3503625"/>
            <a:ext cx="1884750" cy="125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6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Stocks and Time Periods</a:t>
            </a:r>
            <a:endParaRPr/>
          </a:p>
        </p:txBody>
      </p:sp>
      <p:sp>
        <p:nvSpPr>
          <p:cNvPr id="82" name="Google Shape;82;p16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7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these stocks because they covered multiple different sectors such as Tech, Automotive / EV , Energy,  and Healthcare.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We are using daily data from the time </a:t>
            </a:r>
            <a:r>
              <a:rPr lang="en"/>
              <a:t>period</a:t>
            </a:r>
            <a:r>
              <a:rPr lang="en"/>
              <a:t> of 2020-2024.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83" name="Google Shape;8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9450" y="1147225"/>
            <a:ext cx="5245525" cy="2023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7"/>
          <p:cNvSpPr txBox="1"/>
          <p:nvPr>
            <p:ph type="title"/>
          </p:nvPr>
        </p:nvSpPr>
        <p:spPr>
          <a:xfrm>
            <a:off x="311700" y="35207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Data Source</a:t>
            </a:r>
            <a:endParaRPr/>
          </a:p>
        </p:txBody>
      </p:sp>
      <p:sp>
        <p:nvSpPr>
          <p:cNvPr id="89" name="Google Shape;89;p17"/>
          <p:cNvSpPr txBox="1"/>
          <p:nvPr>
            <p:ph idx="1" type="body"/>
          </p:nvPr>
        </p:nvSpPr>
        <p:spPr>
          <a:xfrm>
            <a:off x="120350" y="1093675"/>
            <a:ext cx="83910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We used Quant Mod as a data source since it gave us access to Yahoo Finance Data.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Performance Analytics since it gave us a better ability to see the results of the code.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We used TTR since it includes many technical indicators (moving averages, RSI, MACD, and Bollinger Bands) that are important for developing and testing trading strategies.</a:t>
            </a:r>
            <a:endParaRPr/>
          </a:p>
        </p:txBody>
      </p:sp>
      <p:pic>
        <p:nvPicPr>
          <p:cNvPr id="90" name="Google Shape;90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41550" y="3199350"/>
            <a:ext cx="1512275" cy="1512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8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Sample Data Table</a:t>
            </a:r>
            <a:endParaRPr/>
          </a:p>
        </p:txBody>
      </p:sp>
      <p:sp>
        <p:nvSpPr>
          <p:cNvPr id="96" name="Google Shape;96;p18"/>
          <p:cNvSpPr txBox="1"/>
          <p:nvPr>
            <p:ph idx="1" type="body"/>
          </p:nvPr>
        </p:nvSpPr>
        <p:spPr>
          <a:xfrm>
            <a:off x="4264050" y="1225225"/>
            <a:ext cx="45681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The data table shows the data for Exxon Mobil Corporation.</a:t>
            </a:r>
            <a:endParaRPr/>
          </a:p>
        </p:txBody>
      </p:sp>
      <p:pic>
        <p:nvPicPr>
          <p:cNvPr id="97" name="Google Shape;9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9225" y="1095700"/>
            <a:ext cx="4013001" cy="35346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9"/>
          <p:cNvSpPr txBox="1"/>
          <p:nvPr>
            <p:ph type="title"/>
          </p:nvPr>
        </p:nvSpPr>
        <p:spPr>
          <a:xfrm>
            <a:off x="311700" y="315925"/>
            <a:ext cx="31740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Strategy Overview</a:t>
            </a:r>
            <a:endParaRPr/>
          </a:p>
        </p:txBody>
      </p:sp>
      <p:sp>
        <p:nvSpPr>
          <p:cNvPr id="103" name="Google Shape;103;p19"/>
          <p:cNvSpPr txBox="1"/>
          <p:nvPr>
            <p:ph idx="1" type="body"/>
          </p:nvPr>
        </p:nvSpPr>
        <p:spPr>
          <a:xfrm>
            <a:off x="311700" y="1225225"/>
            <a:ext cx="26901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/>
              <a:t>Active Strategies:</a:t>
            </a:r>
            <a:endParaRPr u="sng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1. Mean Reversion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2. Trend Following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3. Momentum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4. Martingale Strategy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u="sng"/>
              <a:t>Passive Strategy</a:t>
            </a:r>
            <a:endParaRPr u="sng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5. Buy &amp; Hold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04" name="Google Shape;104;p19" title="mean-reversion-artwork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09776" y="269926"/>
            <a:ext cx="2194325" cy="2194301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grpSp>
        <p:nvGrpSpPr>
          <p:cNvPr id="105" name="Google Shape;105;p19"/>
          <p:cNvGrpSpPr/>
          <p:nvPr/>
        </p:nvGrpSpPr>
        <p:grpSpPr>
          <a:xfrm>
            <a:off x="6193185" y="315916"/>
            <a:ext cx="2799053" cy="1838166"/>
            <a:chOff x="5955400" y="396575"/>
            <a:chExt cx="3019800" cy="1983134"/>
          </a:xfrm>
        </p:grpSpPr>
        <p:pic>
          <p:nvPicPr>
            <p:cNvPr id="106" name="Google Shape;106;p19" title="b811ee49625b3b717f525e366807c212.jpg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994750" y="725333"/>
              <a:ext cx="2941125" cy="1654376"/>
            </a:xfrm>
            <a:prstGeom prst="rect">
              <a:avLst/>
            </a:prstGeom>
            <a:noFill/>
            <a:ln cap="flat" cmpd="sng" w="88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</p:pic>
        <p:sp>
          <p:nvSpPr>
            <p:cNvPr id="107" name="Google Shape;107;p19"/>
            <p:cNvSpPr txBox="1"/>
            <p:nvPr/>
          </p:nvSpPr>
          <p:spPr>
            <a:xfrm>
              <a:off x="5955400" y="396575"/>
              <a:ext cx="3019800" cy="38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84750" lIns="84750" spcFirstLastPara="1" rIns="84750" wrap="square" tIns="8475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5" u="sng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rPr>
                <a:t>Trend Following</a:t>
              </a:r>
              <a:endParaRPr sz="1205" u="sng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pic>
        <p:nvPicPr>
          <p:cNvPr id="108" name="Google Shape;108;p19" title="1_NlMLNE9nJ4zOTGT2_gL-pw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15396" y="2800924"/>
            <a:ext cx="2383103" cy="1733649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grpSp>
        <p:nvGrpSpPr>
          <p:cNvPr id="109" name="Google Shape;109;p19"/>
          <p:cNvGrpSpPr/>
          <p:nvPr/>
        </p:nvGrpSpPr>
        <p:grpSpPr>
          <a:xfrm>
            <a:off x="6193105" y="2404388"/>
            <a:ext cx="2799192" cy="2130199"/>
            <a:chOff x="6317617" y="2296347"/>
            <a:chExt cx="2640000" cy="2009053"/>
          </a:xfrm>
        </p:grpSpPr>
        <p:pic>
          <p:nvPicPr>
            <p:cNvPr id="110" name="Google Shape;110;p19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6580993" y="2571750"/>
              <a:ext cx="2023419" cy="1733650"/>
            </a:xfrm>
            <a:prstGeom prst="rect">
              <a:avLst/>
            </a:prstGeom>
            <a:noFill/>
            <a:ln cap="flat" cmpd="sng" w="101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</p:pic>
        <p:sp>
          <p:nvSpPr>
            <p:cNvPr id="111" name="Google Shape;111;p19"/>
            <p:cNvSpPr txBox="1"/>
            <p:nvPr/>
          </p:nvSpPr>
          <p:spPr>
            <a:xfrm>
              <a:off x="6317617" y="2296347"/>
              <a:ext cx="2640000" cy="33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84750" lIns="84750" spcFirstLastPara="1" rIns="84750" wrap="square" tIns="8475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5" u="sng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rPr>
                <a:t>Martingale Strategy</a:t>
              </a:r>
              <a:endParaRPr sz="1205" u="sng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0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Martingale St</a:t>
            </a:r>
            <a:r>
              <a:rPr lang="en"/>
              <a:t>r</a:t>
            </a:r>
            <a:r>
              <a:rPr lang="en"/>
              <a:t>ategy</a:t>
            </a:r>
            <a:endParaRPr/>
          </a:p>
        </p:txBody>
      </p:sp>
      <p:sp>
        <p:nvSpPr>
          <p:cNvPr id="117" name="Google Shape;117;p20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If the previous trade is a win then trade the base amount next </a:t>
            </a:r>
            <a:r>
              <a:rPr lang="en"/>
              <a:t>time.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If  the trade is a loss then double the trade amount for next time.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This trades everyday the only thing that changes is the trade size.</a:t>
            </a:r>
            <a:endParaRPr/>
          </a:p>
        </p:txBody>
      </p:sp>
      <p:grpSp>
        <p:nvGrpSpPr>
          <p:cNvPr id="118" name="Google Shape;118;p20"/>
          <p:cNvGrpSpPr/>
          <p:nvPr/>
        </p:nvGrpSpPr>
        <p:grpSpPr>
          <a:xfrm>
            <a:off x="573355" y="2571738"/>
            <a:ext cx="2799192" cy="2130199"/>
            <a:chOff x="6317617" y="2296347"/>
            <a:chExt cx="2640000" cy="2009053"/>
          </a:xfrm>
        </p:grpSpPr>
        <p:pic>
          <p:nvPicPr>
            <p:cNvPr id="119" name="Google Shape;119;p2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580993" y="2571750"/>
              <a:ext cx="2023419" cy="1733650"/>
            </a:xfrm>
            <a:prstGeom prst="rect">
              <a:avLst/>
            </a:prstGeom>
            <a:noFill/>
            <a:ln cap="flat" cmpd="sng" w="101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</p:pic>
        <p:sp>
          <p:nvSpPr>
            <p:cNvPr id="120" name="Google Shape;120;p20"/>
            <p:cNvSpPr txBox="1"/>
            <p:nvPr/>
          </p:nvSpPr>
          <p:spPr>
            <a:xfrm>
              <a:off x="6317617" y="2296347"/>
              <a:ext cx="2640000" cy="33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84750" lIns="84750" spcFirstLastPara="1" rIns="84750" wrap="square" tIns="8475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5" u="sng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rPr>
                <a:t>Martingale Strategy</a:t>
              </a:r>
              <a:endParaRPr sz="1205" u="sng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068475"/>
            <a:ext cx="9143999" cy="3633375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21"/>
          <p:cNvSpPr txBox="1"/>
          <p:nvPr/>
        </p:nvSpPr>
        <p:spPr>
          <a:xfrm>
            <a:off x="290050" y="46600"/>
            <a:ext cx="8793900" cy="109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Martingale Strategy Graph</a:t>
            </a:r>
            <a:endParaRPr sz="420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2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Trend Following Strategy</a:t>
            </a:r>
            <a:endParaRPr/>
          </a:p>
        </p:txBody>
      </p:sp>
      <p:sp>
        <p:nvSpPr>
          <p:cNvPr id="132" name="Google Shape;132;p22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Buy when the stock rises above its 20 Day SMA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Sell when the price falls beneath its 20 DAY SMA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grpSp>
        <p:nvGrpSpPr>
          <p:cNvPr id="133" name="Google Shape;133;p22"/>
          <p:cNvGrpSpPr/>
          <p:nvPr/>
        </p:nvGrpSpPr>
        <p:grpSpPr>
          <a:xfrm>
            <a:off x="787915" y="2196020"/>
            <a:ext cx="4069784" cy="2672669"/>
            <a:chOff x="5955400" y="396575"/>
            <a:chExt cx="3019800" cy="1983134"/>
          </a:xfrm>
        </p:grpSpPr>
        <p:pic>
          <p:nvPicPr>
            <p:cNvPr id="134" name="Google Shape;134;p22" title="b811ee49625b3b717f525e366807c212.jpg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994750" y="725333"/>
              <a:ext cx="2941125" cy="1654376"/>
            </a:xfrm>
            <a:prstGeom prst="rect">
              <a:avLst/>
            </a:prstGeom>
            <a:noFill/>
            <a:ln cap="flat" cmpd="sng" w="128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</p:pic>
        <p:sp>
          <p:nvSpPr>
            <p:cNvPr id="135" name="Google Shape;135;p22"/>
            <p:cNvSpPr txBox="1"/>
            <p:nvPr/>
          </p:nvSpPr>
          <p:spPr>
            <a:xfrm>
              <a:off x="5955400" y="396575"/>
              <a:ext cx="3019800" cy="38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23225" lIns="123225" spcFirstLastPara="1" rIns="123225" wrap="square" tIns="1232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52" u="sng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rPr>
                <a:t>Trend Following</a:t>
              </a:r>
              <a:endParaRPr sz="1752" u="sng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3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Trend Following Strategy Graph</a:t>
            </a:r>
            <a:endParaRPr/>
          </a:p>
        </p:txBody>
      </p:sp>
      <p:pic>
        <p:nvPicPr>
          <p:cNvPr id="141" name="Google Shape;141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2700" y="1377521"/>
            <a:ext cx="9144001" cy="27585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4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Mean Reversion Strategy</a:t>
            </a:r>
            <a:endParaRPr/>
          </a:p>
        </p:txBody>
      </p:sp>
      <p:sp>
        <p:nvSpPr>
          <p:cNvPr id="147" name="Google Shape;147;p24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Buy when the price is less </a:t>
            </a:r>
            <a:r>
              <a:rPr lang="en"/>
              <a:t>than</a:t>
            </a:r>
            <a:r>
              <a:rPr lang="en"/>
              <a:t> the SMA (Standard Moving Average) of 10 days.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Sell when the price goes back above the 10 Day SMA. </a:t>
            </a:r>
            <a:endParaRPr/>
          </a:p>
        </p:txBody>
      </p:sp>
      <p:pic>
        <p:nvPicPr>
          <p:cNvPr id="148" name="Google Shape;148;p24" title="mean-reversion-artwork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1275" y="2387825"/>
            <a:ext cx="2529100" cy="252907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5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Mean Reversion Strategy Graph</a:t>
            </a:r>
            <a:endParaRPr/>
          </a:p>
        </p:txBody>
      </p:sp>
      <p:pic>
        <p:nvPicPr>
          <p:cNvPr id="154" name="Google Shape;154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500" y="1375716"/>
            <a:ext cx="9092502" cy="27967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6"/>
          <p:cNvSpPr txBox="1"/>
          <p:nvPr>
            <p:ph type="title"/>
          </p:nvPr>
        </p:nvSpPr>
        <p:spPr>
          <a:xfrm>
            <a:off x="345750" y="259150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Momentum (RSI Based) </a:t>
            </a:r>
            <a:r>
              <a:rPr lang="en"/>
              <a:t>Strategy</a:t>
            </a:r>
            <a:endParaRPr/>
          </a:p>
        </p:txBody>
      </p:sp>
      <p:sp>
        <p:nvSpPr>
          <p:cNvPr id="160" name="Google Shape;160;p26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Buy when the 14 day RSI drops below 30. (This indicates that the stock is oversold.)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Sell when the RSI rises back above 30.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61" name="Google Shape;161;p26" title="1_NlMLNE9nJ4zOTGT2_gL-pw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4076" y="2571750"/>
            <a:ext cx="3171174" cy="2306949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7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Momentum (RSI Based) Strategy Graph</a:t>
            </a:r>
            <a:endParaRPr/>
          </a:p>
        </p:txBody>
      </p:sp>
      <p:pic>
        <p:nvPicPr>
          <p:cNvPr id="167" name="Google Shape;16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268878"/>
            <a:ext cx="9144001" cy="3319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8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Buy &amp; Hold Strategy</a:t>
            </a:r>
            <a:endParaRPr/>
          </a:p>
        </p:txBody>
      </p:sp>
      <p:sp>
        <p:nvSpPr>
          <p:cNvPr id="173" name="Google Shape;173;p28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Buy at the first day of the time period in our case its 01-01-2020.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Sell on the last day which is 12-31-2024.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Baseline case(passive)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9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Buy &amp; Hold Strategy </a:t>
            </a:r>
            <a:r>
              <a:rPr lang="en"/>
              <a:t>Graph</a:t>
            </a:r>
            <a:endParaRPr/>
          </a:p>
        </p:txBody>
      </p:sp>
      <p:pic>
        <p:nvPicPr>
          <p:cNvPr id="179" name="Google Shape;179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299625"/>
            <a:ext cx="8839199" cy="33000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0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Strategy Return Graph</a:t>
            </a:r>
            <a:endParaRPr/>
          </a:p>
        </p:txBody>
      </p:sp>
      <p:pic>
        <p:nvPicPr>
          <p:cNvPr id="185" name="Google Shape;185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82025"/>
            <a:ext cx="8869098" cy="3809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1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Performance Metrics Table</a:t>
            </a:r>
            <a:endParaRPr/>
          </a:p>
        </p:txBody>
      </p:sp>
      <p:graphicFrame>
        <p:nvGraphicFramePr>
          <p:cNvPr id="191" name="Google Shape;191;p31"/>
          <p:cNvGraphicFramePr/>
          <p:nvPr/>
        </p:nvGraphicFramePr>
        <p:xfrm>
          <a:off x="952500" y="16192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{97774F5B-8E93-44E7-A2DD-9C4266A3824A}</a:tableStyleId>
              </a:tblPr>
              <a:tblGrid>
                <a:gridCol w="1447800"/>
                <a:gridCol w="1447800"/>
                <a:gridCol w="1447800"/>
                <a:gridCol w="1413750"/>
                <a:gridCol w="14818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Strategy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Sharpe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Max Drawdown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Volatility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Total Return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Martingale 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0.05828933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0.6566211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0.6559917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6.003354 %</a:t>
                      </a:r>
                      <a:endParaRPr sz="1000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Mean Reversion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-0.31674849</a:t>
                      </a:r>
                      <a:endParaRPr sz="1000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0.9911637</a:t>
                      </a:r>
                      <a:endParaRPr sz="1000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0.1848727</a:t>
                      </a:r>
                      <a:endParaRPr sz="1000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-</a:t>
                      </a:r>
                      <a:r>
                        <a:rPr lang="en" sz="10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0.9911637 %</a:t>
                      </a:r>
                      <a:endParaRPr sz="1000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Trend Following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0.3555976</a:t>
                      </a:r>
                      <a:endParaRPr sz="1000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0.06235012</a:t>
                      </a:r>
                      <a:endParaRPr sz="1000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0.1613804</a:t>
                      </a:r>
                      <a:endParaRPr sz="1000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86.20124 %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Momentum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-0.1638110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0.5839733 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0.06671779 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-</a:t>
                      </a:r>
                      <a:r>
                        <a:rPr lang="en" sz="10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0.5837242 %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Buy and Hold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0.07591405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0.3925279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0.2683314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3.18188 %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2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Risk Analysis</a:t>
            </a:r>
            <a:endParaRPr/>
          </a:p>
        </p:txBody>
      </p:sp>
      <p:pic>
        <p:nvPicPr>
          <p:cNvPr id="197" name="Google Shape;197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299625"/>
            <a:ext cx="8602275" cy="36914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3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Key Findings</a:t>
            </a:r>
            <a:endParaRPr/>
          </a:p>
        </p:txBody>
      </p:sp>
      <p:sp>
        <p:nvSpPr>
          <p:cNvPr id="203" name="Google Shape;203;p33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best performing strategy was the Trend </a:t>
            </a:r>
            <a:r>
              <a:rPr lang="en"/>
              <a:t>Following</a:t>
            </a:r>
            <a:r>
              <a:rPr lang="en"/>
              <a:t> Strategy.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most stable was also the trend following strategy.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worst performing strategy was Mean Reversion.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4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Limitations</a:t>
            </a:r>
            <a:endParaRPr/>
          </a:p>
        </p:txBody>
      </p:sp>
      <p:sp>
        <p:nvSpPr>
          <p:cNvPr id="209" name="Google Shape;209;p34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Because of lack of time and knowledge around R we </a:t>
            </a:r>
            <a:r>
              <a:rPr lang="en"/>
              <a:t>ended up using very basic strategies with no optimizations or adaptivity.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We only tested 4 stocks also due to time and that could cause our results to not generalize to the rest of the market sectors.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There is no intraday trading since we are going only off of daily data.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5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Future Work</a:t>
            </a:r>
            <a:endParaRPr/>
          </a:p>
        </p:txBody>
      </p:sp>
      <p:sp>
        <p:nvSpPr>
          <p:cNvPr id="215" name="Google Shape;215;p35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Some possible ideas for extending this project </a:t>
            </a:r>
            <a:r>
              <a:rPr lang="en"/>
              <a:t>could be -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Using Machine Learning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Incorporating ETFs like SPY or QQQ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Using Intraday Data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Risk Management with trade sizes based on volume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6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Conclusion</a:t>
            </a:r>
            <a:endParaRPr/>
          </a:p>
        </p:txBody>
      </p:sp>
      <p:sp>
        <p:nvSpPr>
          <p:cNvPr id="221" name="Google Shape;221;p36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Active Strategies: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Martingale Strategy: Previous trade is a win, so trade the base amount next time.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Mean Rev</a:t>
            </a:r>
            <a:r>
              <a:rPr lang="en"/>
              <a:t>ersion Strategy: Buy as the price is less than the SMA </a:t>
            </a:r>
            <a:r>
              <a:rPr lang="en"/>
              <a:t>of 10 days.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Trend Following: Buy as the stock rose above its 20 Day SMA 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Momentum Strategy: Buy as the 14 day RSI drops below 30, indicating that the stock is oversold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Passive Strategy: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Buy and Hold Strategy: Our </a:t>
            </a:r>
            <a:r>
              <a:rPr lang="en"/>
              <a:t>strategy</a:t>
            </a:r>
            <a:r>
              <a:rPr lang="en"/>
              <a:t> of buying at the first day of the time period (01-01-2020) and selling on the last day (12-31-2024) was successful.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7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References</a:t>
            </a:r>
            <a:endParaRPr/>
          </a:p>
        </p:txBody>
      </p:sp>
      <p:sp>
        <p:nvSpPr>
          <p:cNvPr id="227" name="Google Shape;227;p37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i="1" lang="en" sz="1100">
                <a:latin typeface="Arial"/>
                <a:ea typeface="Arial"/>
                <a:cs typeface="Arial"/>
                <a:sym typeface="Arial"/>
              </a:rPr>
              <a:t>An Introduction to R</a:t>
            </a:r>
            <a:r>
              <a:rPr lang="en" sz="1100"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" sz="11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cran.r-project.org/doc/manuals/r-release/R-intro.pdf</a:t>
            </a:r>
            <a:r>
              <a:rPr lang="en" sz="1100">
                <a:latin typeface="Arial"/>
                <a:ea typeface="Arial"/>
                <a:cs typeface="Arial"/>
                <a:sym typeface="Arial"/>
              </a:rPr>
              <a:t>. Accessed 8 Aug. 2025.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i="1" lang="en" sz="1100">
                <a:latin typeface="Arial"/>
                <a:ea typeface="Arial"/>
                <a:cs typeface="Arial"/>
                <a:sym typeface="Arial"/>
              </a:rPr>
              <a:t>Quantmod.Pdf - Cran</a:t>
            </a:r>
            <a:r>
              <a:rPr lang="en" sz="1100"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" sz="11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cran.r-project.org/web/packages/quantmod/quantmod.pdf</a:t>
            </a:r>
            <a:r>
              <a:rPr lang="en" sz="1100">
                <a:latin typeface="Arial"/>
                <a:ea typeface="Arial"/>
                <a:cs typeface="Arial"/>
                <a:sym typeface="Arial"/>
              </a:rPr>
              <a:t>. Accessed 8 Aug. 2025.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100">
                <a:latin typeface="Arial"/>
                <a:ea typeface="Arial"/>
                <a:cs typeface="Arial"/>
                <a:sym typeface="Arial"/>
              </a:rPr>
              <a:t>“Performanceanalytics: Econometric Tools for Performance and Risk Analysis.” </a:t>
            </a:r>
            <a:r>
              <a:rPr i="1" lang="en" sz="1100">
                <a:latin typeface="Arial"/>
                <a:ea typeface="Arial"/>
                <a:cs typeface="Arial"/>
                <a:sym typeface="Arial"/>
              </a:rPr>
              <a:t>The Comprehensive R Archive Network</a:t>
            </a:r>
            <a:r>
              <a:rPr lang="en" sz="1100">
                <a:latin typeface="Arial"/>
                <a:ea typeface="Arial"/>
                <a:cs typeface="Arial"/>
                <a:sym typeface="Arial"/>
              </a:rPr>
              <a:t>, Comprehensive R Archive Network (CRAN), 9 Dec. 2024, </a:t>
            </a:r>
            <a:r>
              <a:rPr lang="en" sz="11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cran.r-project.org/web/packages/PerformanceAnalytics/index.html</a:t>
            </a:r>
            <a:r>
              <a:rPr lang="en" sz="1100">
                <a:latin typeface="Arial"/>
                <a:ea typeface="Arial"/>
                <a:cs typeface="Arial"/>
                <a:sym typeface="Arial"/>
              </a:rPr>
              <a:t>.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i="1" lang="en" sz="1100">
                <a:latin typeface="Arial"/>
                <a:ea typeface="Arial"/>
                <a:cs typeface="Arial"/>
                <a:sym typeface="Arial"/>
              </a:rPr>
              <a:t>R-Project</a:t>
            </a:r>
            <a:r>
              <a:rPr lang="en" sz="1100"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" sz="11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6"/>
              </a:rPr>
              <a:t>cran.r-project.org/web/packages/TTR/TTR.pdf</a:t>
            </a:r>
            <a:r>
              <a:rPr lang="en" sz="1100">
                <a:latin typeface="Arial"/>
                <a:ea typeface="Arial"/>
                <a:cs typeface="Arial"/>
                <a:sym typeface="Arial"/>
              </a:rPr>
              <a:t>.</a:t>
            </a:r>
            <a:r>
              <a:rPr lang="en" sz="1100">
                <a:latin typeface="Arial"/>
                <a:ea typeface="Arial"/>
                <a:cs typeface="Arial"/>
                <a:sym typeface="Arial"/>
              </a:rPr>
              <a:t> Accessed 8 Aug. 2025. 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100">
                <a:latin typeface="Arial"/>
                <a:ea typeface="Arial"/>
                <a:cs typeface="Arial"/>
                <a:sym typeface="Arial"/>
              </a:rPr>
              <a:t>“Stock+Market Images – Browse 3,945,933 Stock Photos, Vectors, and Video.” </a:t>
            </a:r>
            <a:r>
              <a:rPr i="1" lang="en" sz="1100">
                <a:latin typeface="Arial"/>
                <a:ea typeface="Arial"/>
                <a:cs typeface="Arial"/>
                <a:sym typeface="Arial"/>
              </a:rPr>
              <a:t>Adobe Stock</a:t>
            </a:r>
            <a:r>
              <a:rPr lang="en" sz="1100"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" sz="11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7"/>
              </a:rPr>
              <a:t>stock.adobe.com/search?k=stock%2Bmarket</a:t>
            </a:r>
            <a:r>
              <a:rPr lang="en" sz="1100">
                <a:latin typeface="Arial"/>
                <a:ea typeface="Arial"/>
                <a:cs typeface="Arial"/>
                <a:sym typeface="Arial"/>
              </a:rPr>
              <a:t>. Accessed 7 Aug. 2025.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100">
                <a:latin typeface="Arial"/>
                <a:ea typeface="Arial"/>
                <a:cs typeface="Arial"/>
                <a:sym typeface="Arial"/>
              </a:rPr>
              <a:t>“Yahoo Finance | Yahoo Mobile CA.” </a:t>
            </a:r>
            <a:r>
              <a:rPr i="1" lang="en" sz="1100">
                <a:latin typeface="Arial"/>
                <a:ea typeface="Arial"/>
                <a:cs typeface="Arial"/>
                <a:sym typeface="Arial"/>
              </a:rPr>
              <a:t>Yahoo!</a:t>
            </a:r>
            <a:r>
              <a:rPr lang="en" sz="1100">
                <a:latin typeface="Arial"/>
                <a:ea typeface="Arial"/>
                <a:cs typeface="Arial"/>
                <a:sym typeface="Arial"/>
              </a:rPr>
              <a:t>, Yahoo!, </a:t>
            </a:r>
            <a:r>
              <a:rPr lang="en" sz="11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8"/>
              </a:rPr>
              <a:t>ca.mobile.yahoo.com/finance</a:t>
            </a:r>
            <a:r>
              <a:rPr lang="en" sz="1100">
                <a:latin typeface="Arial"/>
                <a:ea typeface="Arial"/>
                <a:cs typeface="Arial"/>
                <a:sym typeface="Arial"/>
              </a:rPr>
              <a:t>. Accessed 7 Aug. 2025.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100">
                <a:latin typeface="Arial"/>
                <a:ea typeface="Arial"/>
                <a:cs typeface="Arial"/>
                <a:sym typeface="Arial"/>
              </a:rPr>
              <a:t>“Yahoo Finance: Stocks &amp; News - Apps on Google Play.” </a:t>
            </a:r>
            <a:r>
              <a:rPr i="1" lang="en" sz="1100">
                <a:latin typeface="Arial"/>
                <a:ea typeface="Arial"/>
                <a:cs typeface="Arial"/>
                <a:sym typeface="Arial"/>
              </a:rPr>
              <a:t>Google</a:t>
            </a:r>
            <a:r>
              <a:rPr lang="en" sz="1100">
                <a:latin typeface="Arial"/>
                <a:ea typeface="Arial"/>
                <a:cs typeface="Arial"/>
                <a:sym typeface="Arial"/>
              </a:rPr>
              <a:t>, Google, 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1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9"/>
              </a:rPr>
              <a:t>play.google.com/store/apps/details?id=com.yahoo.mobile.client.android.finance&amp;pli=1</a:t>
            </a:r>
            <a:r>
              <a:rPr lang="en" sz="1100">
                <a:latin typeface="Arial"/>
                <a:ea typeface="Arial"/>
                <a:cs typeface="Arial"/>
                <a:sym typeface="Arial"/>
              </a:rPr>
              <a:t>. Accessed 7 Aug. 2025. </a:t>
            </a:r>
            <a:r>
              <a:rPr lang="en"/>
              <a:t> </a:t>
            </a: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Luxe">
  <a:themeElements>
    <a:clrScheme name="Luxe">
      <a:dk1>
        <a:srgbClr val="000000"/>
      </a:dk1>
      <a:lt1>
        <a:srgbClr val="FFFFFF"/>
      </a:lt1>
      <a:dk2>
        <a:srgbClr val="B7B7B7"/>
      </a:dk2>
      <a:lt2>
        <a:srgbClr val="CCA677"/>
      </a:lt2>
      <a:accent1>
        <a:srgbClr val="5D4037"/>
      </a:accent1>
      <a:accent2>
        <a:srgbClr val="455A64"/>
      </a:accent2>
      <a:accent3>
        <a:srgbClr val="57BB8A"/>
      </a:accent3>
      <a:accent4>
        <a:srgbClr val="78909C"/>
      </a:accent4>
      <a:accent5>
        <a:srgbClr val="607D8B"/>
      </a:accent5>
      <a:accent6>
        <a:srgbClr val="DCE755"/>
      </a:accent6>
      <a:hlink>
        <a:srgbClr val="607D8B"/>
      </a:hlink>
      <a:folHlink>
        <a:srgbClr val="607D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